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1F7ADCD-A994-412B-8070-0A579E298CA1}" type="datetimeFigureOut">
              <a:rPr lang="en-NZ" smtClean="0"/>
              <a:t>22/05/2012</a:t>
            </a:fld>
            <a:endParaRPr lang="en-NZ"/>
          </a:p>
        </p:txBody>
      </p:sp>
      <p:sp>
        <p:nvSpPr>
          <p:cNvPr id="2" name="Footer Placeholder 1"/>
          <p:cNvSpPr>
            <a:spLocks noGrp="1"/>
          </p:cNvSpPr>
          <p:nvPr>
            <p:ph type="ftr" sz="quarter" idx="11"/>
          </p:nvPr>
        </p:nvSpPr>
        <p:spPr/>
        <p:txBody>
          <a:bodyPr/>
          <a:lstStyle/>
          <a:p>
            <a:endParaRPr lang="en-NZ"/>
          </a:p>
        </p:txBody>
      </p:sp>
      <p:sp>
        <p:nvSpPr>
          <p:cNvPr id="15" name="Slide Number Placeholder 14"/>
          <p:cNvSpPr>
            <a:spLocks noGrp="1"/>
          </p:cNvSpPr>
          <p:nvPr>
            <p:ph type="sldNum" sz="quarter" idx="12"/>
          </p:nvPr>
        </p:nvSpPr>
        <p:spPr>
          <a:xfrm>
            <a:off x="8229600" y="6473952"/>
            <a:ext cx="758952" cy="246888"/>
          </a:xfrm>
        </p:spPr>
        <p:txBody>
          <a:bodyPr/>
          <a:lstStyle/>
          <a:p>
            <a:fld id="{344FDB28-2322-403D-8110-EBEB4FCD962C}"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7ADCD-A994-412B-8070-0A579E298CA1}" type="datetimeFigureOut">
              <a:rPr lang="en-NZ" smtClean="0"/>
              <a:t>22/05/2012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F7ADCD-A994-412B-8070-0A579E298CA1}" type="datetimeFigureOut">
              <a:rPr lang="en-NZ" smtClean="0"/>
              <a:t>22/05/2012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1F7ADCD-A994-412B-8070-0A579E298CA1}" type="datetimeFigureOut">
              <a:rPr lang="en-NZ" smtClean="0"/>
              <a:t>22/05/2012</a:t>
            </a:fld>
            <a:endParaRPr lang="en-NZ"/>
          </a:p>
        </p:txBody>
      </p:sp>
      <p:sp>
        <p:nvSpPr>
          <p:cNvPr id="19" name="Footer Placeholder 18"/>
          <p:cNvSpPr>
            <a:spLocks noGrp="1"/>
          </p:cNvSpPr>
          <p:nvPr>
            <p:ph type="ftr" sz="quarter" idx="11"/>
          </p:nvPr>
        </p:nvSpPr>
        <p:spPr>
          <a:xfrm>
            <a:off x="3581400" y="76200"/>
            <a:ext cx="2895600" cy="288925"/>
          </a:xfrm>
        </p:spPr>
        <p:txBody>
          <a:bodyPr/>
          <a:lstStyle/>
          <a:p>
            <a:endParaRPr lang="en-NZ"/>
          </a:p>
        </p:txBody>
      </p:sp>
      <p:sp>
        <p:nvSpPr>
          <p:cNvPr id="16" name="Slide Number Placeholder 15"/>
          <p:cNvSpPr>
            <a:spLocks noGrp="1"/>
          </p:cNvSpPr>
          <p:nvPr>
            <p:ph type="sldNum" sz="quarter" idx="12"/>
          </p:nvPr>
        </p:nvSpPr>
        <p:spPr>
          <a:xfrm>
            <a:off x="8229600" y="6473952"/>
            <a:ext cx="758952" cy="246888"/>
          </a:xfrm>
        </p:spPr>
        <p:txBody>
          <a:bodyPr/>
          <a:lstStyle/>
          <a:p>
            <a:fld id="{344FDB28-2322-403D-8110-EBEB4FCD962C}"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1F7ADCD-A994-412B-8070-0A579E298CA1}" type="datetimeFigureOut">
              <a:rPr lang="en-NZ" smtClean="0"/>
              <a:t>22/05/2012</a:t>
            </a:fld>
            <a:endParaRPr lang="en-NZ"/>
          </a:p>
        </p:txBody>
      </p:sp>
      <p:sp>
        <p:nvSpPr>
          <p:cNvPr id="11" name="Footer Placeholder 10"/>
          <p:cNvSpPr>
            <a:spLocks noGrp="1"/>
          </p:cNvSpPr>
          <p:nvPr>
            <p:ph type="ftr" sz="quarter" idx="11"/>
          </p:nvPr>
        </p:nvSpPr>
        <p:spPr/>
        <p:txBody>
          <a:bodyPr/>
          <a:lstStyle/>
          <a:p>
            <a:endParaRPr lang="en-NZ"/>
          </a:p>
        </p:txBody>
      </p:sp>
      <p:sp>
        <p:nvSpPr>
          <p:cNvPr id="16" name="Slide Number Placeholder 15"/>
          <p:cNvSpPr>
            <a:spLocks noGrp="1"/>
          </p:cNvSpPr>
          <p:nvPr>
            <p:ph type="sldNum" sz="quarter" idx="12"/>
          </p:nvPr>
        </p:nvSpPr>
        <p:spPr/>
        <p:txBody>
          <a:bodyPr/>
          <a:lstStyle/>
          <a:p>
            <a:fld id="{344FDB28-2322-403D-8110-EBEB4FCD962C}" type="slidenum">
              <a:rPr lang="en-NZ" smtClean="0"/>
              <a:t>‹#›</a:t>
            </a:fld>
            <a:endParaRPr lang="en-NZ"/>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1F7ADCD-A994-412B-8070-0A579E298CA1}" type="datetimeFigureOut">
              <a:rPr lang="en-NZ" smtClean="0"/>
              <a:t>22/05/2012</a:t>
            </a:fld>
            <a:endParaRPr lang="en-NZ"/>
          </a:p>
        </p:txBody>
      </p:sp>
      <p:sp>
        <p:nvSpPr>
          <p:cNvPr id="10" name="Footer Placeholder 9"/>
          <p:cNvSpPr>
            <a:spLocks noGrp="1"/>
          </p:cNvSpPr>
          <p:nvPr>
            <p:ph type="ftr" sz="quarter" idx="11"/>
          </p:nvPr>
        </p:nvSpPr>
        <p:spPr/>
        <p:txBody>
          <a:bodyPr/>
          <a:lstStyle/>
          <a:p>
            <a:endParaRPr lang="en-NZ"/>
          </a:p>
        </p:txBody>
      </p:sp>
      <p:sp>
        <p:nvSpPr>
          <p:cNvPr id="31" name="Slide Number Placeholder 30"/>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1F7ADCD-A994-412B-8070-0A579E298CA1}" type="datetimeFigureOut">
              <a:rPr lang="en-NZ" smtClean="0"/>
              <a:t>22/05/2012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229600" y="6477000"/>
            <a:ext cx="762000" cy="246888"/>
          </a:xfrm>
        </p:spPr>
        <p:txBody>
          <a:bodyPr/>
          <a:lstStyle/>
          <a:p>
            <a:fld id="{344FDB28-2322-403D-8110-EBEB4FCD962C}" type="slidenum">
              <a:rPr lang="en-NZ" smtClean="0"/>
              <a:t>‹#›</a:t>
            </a:fld>
            <a:endParaRPr lang="en-NZ"/>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1F7ADCD-A994-412B-8070-0A579E298CA1}" type="datetimeFigureOut">
              <a:rPr lang="en-NZ" smtClean="0"/>
              <a:t>22/05/2012</a:t>
            </a:fld>
            <a:endParaRPr lang="en-NZ"/>
          </a:p>
        </p:txBody>
      </p:sp>
      <p:sp>
        <p:nvSpPr>
          <p:cNvPr id="21" name="Footer Placeholder 20"/>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F7ADCD-A994-412B-8070-0A579E298CA1}" type="datetimeFigureOut">
              <a:rPr lang="en-NZ" smtClean="0"/>
              <a:t>22/05/2012</a:t>
            </a:fld>
            <a:endParaRPr lang="en-NZ"/>
          </a:p>
        </p:txBody>
      </p:sp>
      <p:sp>
        <p:nvSpPr>
          <p:cNvPr id="24" name="Footer Placeholder 23"/>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1F7ADCD-A994-412B-8070-0A579E298CA1}" type="datetimeFigureOut">
              <a:rPr lang="en-NZ" smtClean="0"/>
              <a:t>22/05/2012</a:t>
            </a:fld>
            <a:endParaRPr lang="en-NZ"/>
          </a:p>
        </p:txBody>
      </p:sp>
      <p:sp>
        <p:nvSpPr>
          <p:cNvPr id="29" name="Footer Placeholder 28"/>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44FDB28-2322-403D-8110-EBEB4FCD962C}" type="slidenum">
              <a:rPr lang="en-NZ" smtClean="0"/>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1F7ADCD-A994-412B-8070-0A579E298CA1}" type="datetimeFigureOut">
              <a:rPr lang="en-NZ" smtClean="0"/>
              <a:t>22/05/2012</a:t>
            </a:fld>
            <a:endParaRPr lang="en-NZ"/>
          </a:p>
        </p:txBody>
      </p:sp>
      <p:sp>
        <p:nvSpPr>
          <p:cNvPr id="5" name="Footer Placeholder 4"/>
          <p:cNvSpPr>
            <a:spLocks noGrp="1"/>
          </p:cNvSpPr>
          <p:nvPr>
            <p:ph type="ftr" sz="quarter" idx="11"/>
          </p:nvPr>
        </p:nvSpPr>
        <p:spPr/>
        <p:txBody>
          <a:bodyPr/>
          <a:lstStyle/>
          <a:p>
            <a:endParaRPr lang="en-NZ"/>
          </a:p>
        </p:txBody>
      </p:sp>
      <p:sp>
        <p:nvSpPr>
          <p:cNvPr id="31" name="Slide Number Placeholder 30"/>
          <p:cNvSpPr>
            <a:spLocks noGrp="1"/>
          </p:cNvSpPr>
          <p:nvPr>
            <p:ph type="sldNum" sz="quarter" idx="12"/>
          </p:nvPr>
        </p:nvSpPr>
        <p:spPr/>
        <p:txBody>
          <a:bodyPr/>
          <a:lstStyle/>
          <a:p>
            <a:fld id="{344FDB28-2322-403D-8110-EBEB4FCD962C}" type="slidenum">
              <a:rPr lang="en-NZ" smtClean="0"/>
              <a:t>‹#›</a:t>
            </a:fld>
            <a:endParaRPr lang="en-NZ"/>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1F7ADCD-A994-412B-8070-0A579E298CA1}" type="datetimeFigureOut">
              <a:rPr lang="en-NZ" smtClean="0"/>
              <a:t>22/05/2012</a:t>
            </a:fld>
            <a:endParaRPr lang="en-NZ"/>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NZ"/>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44FDB28-2322-403D-8110-EBEB4FCD962C}" type="slidenum">
              <a:rPr lang="en-NZ" smtClean="0"/>
              <a:t>‹#›</a:t>
            </a:fld>
            <a:endParaRPr lang="en-NZ"/>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File:43_church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NZ" dirty="0"/>
          </a:p>
        </p:txBody>
      </p:sp>
      <p:sp>
        <p:nvSpPr>
          <p:cNvPr id="3" name="Subtitle 2"/>
          <p:cNvSpPr>
            <a:spLocks noGrp="1"/>
          </p:cNvSpPr>
          <p:nvPr>
            <p:ph type="subTitle" idx="1"/>
          </p:nvPr>
        </p:nvSpPr>
        <p:spPr>
          <a:xfrm>
            <a:off x="323528" y="548680"/>
            <a:ext cx="8458200" cy="770384"/>
          </a:xfrm>
        </p:spPr>
        <p:txBody>
          <a:bodyPr>
            <a:normAutofit/>
          </a:bodyPr>
          <a:lstStyle/>
          <a:p>
            <a:r>
              <a:rPr lang="en-NZ" sz="3200" b="1" dirty="0" smtClean="0"/>
              <a:t>STALIN’S  CONTROL  OF  THE  SOVIET  PEOPLE</a:t>
            </a:r>
            <a:endParaRPr lang="en-NZ" sz="3200" b="1" dirty="0"/>
          </a:p>
        </p:txBody>
      </p:sp>
      <p:pic>
        <p:nvPicPr>
          <p:cNvPr id="1026" name="Picture 2" descr="http://iamyouasheisme.files.wordpress.com/2011/05/joseph-stal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628800"/>
            <a:ext cx="5162550" cy="4467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31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WEAKENED THE FAMILY</a:t>
            </a:r>
            <a:endParaRPr lang="en-NZ" b="1" dirty="0"/>
          </a:p>
        </p:txBody>
      </p:sp>
      <p:sp>
        <p:nvSpPr>
          <p:cNvPr id="3" name="Content Placeholder 2"/>
          <p:cNvSpPr>
            <a:spLocks noGrp="1"/>
          </p:cNvSpPr>
          <p:nvPr>
            <p:ph idx="1"/>
          </p:nvPr>
        </p:nvSpPr>
        <p:spPr>
          <a:xfrm>
            <a:off x="323528" y="2864786"/>
            <a:ext cx="2539065" cy="2141425"/>
          </a:xfrm>
        </p:spPr>
        <p:txBody>
          <a:bodyPr>
            <a:normAutofit/>
          </a:bodyPr>
          <a:lstStyle/>
          <a:p>
            <a:pPr marL="0" indent="0">
              <a:buNone/>
            </a:pPr>
            <a:r>
              <a:rPr lang="en-NZ" sz="1800" b="1" dirty="0" err="1" smtClean="0"/>
              <a:t>Creches</a:t>
            </a:r>
            <a:r>
              <a:rPr lang="en-NZ" sz="1800" b="1" dirty="0" smtClean="0"/>
              <a:t> were built &amp; women were expected to return to work soon after the birth of a child. This  aimed at weakening the bonds between mother &amp; child.</a:t>
            </a:r>
            <a:endParaRPr lang="en-NZ" sz="1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2593" y="2629947"/>
            <a:ext cx="3525653"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9552" y="1758260"/>
            <a:ext cx="8064896" cy="646331"/>
          </a:xfrm>
          <a:prstGeom prst="rect">
            <a:avLst/>
          </a:prstGeom>
          <a:noFill/>
        </p:spPr>
        <p:txBody>
          <a:bodyPr wrap="square" rtlCol="0">
            <a:spAutoFit/>
          </a:bodyPr>
          <a:lstStyle/>
          <a:p>
            <a:r>
              <a:rPr lang="en-NZ" b="1" dirty="0" smtClean="0"/>
              <a:t>While the family remained important in the USSR, Stalin wanted to weaken it so that people would be loyal 1</a:t>
            </a:r>
            <a:r>
              <a:rPr lang="en-NZ" b="1" baseline="30000" dirty="0" smtClean="0"/>
              <a:t>st</a:t>
            </a:r>
            <a:r>
              <a:rPr lang="en-NZ" b="1" dirty="0" smtClean="0"/>
              <a:t> and foremost to  Stalin &amp; the CPSU. </a:t>
            </a:r>
            <a:endParaRPr lang="en-NZ" b="1" dirty="0"/>
          </a:p>
        </p:txBody>
      </p:sp>
      <p:sp>
        <p:nvSpPr>
          <p:cNvPr id="5" name="TextBox 4"/>
          <p:cNvSpPr txBox="1"/>
          <p:nvPr/>
        </p:nvSpPr>
        <p:spPr>
          <a:xfrm>
            <a:off x="6388246" y="2420888"/>
            <a:ext cx="2648250" cy="2585323"/>
          </a:xfrm>
          <a:prstGeom prst="rect">
            <a:avLst/>
          </a:prstGeom>
          <a:noFill/>
        </p:spPr>
        <p:txBody>
          <a:bodyPr wrap="square" rtlCol="0">
            <a:spAutoFit/>
          </a:bodyPr>
          <a:lstStyle/>
          <a:p>
            <a:r>
              <a:rPr lang="en-NZ" b="1" dirty="0" smtClean="0"/>
              <a:t>Abortion laws were passed, making abortion freely and easily obtainable. This aimed at reducing the numbers of unwanted children but also went against the traditional sacred nature of the Russian family.</a:t>
            </a:r>
            <a:endParaRPr lang="en-NZ" b="1" dirty="0"/>
          </a:p>
        </p:txBody>
      </p:sp>
      <p:sp>
        <p:nvSpPr>
          <p:cNvPr id="6" name="TextBox 5"/>
          <p:cNvSpPr txBox="1"/>
          <p:nvPr/>
        </p:nvSpPr>
        <p:spPr>
          <a:xfrm>
            <a:off x="444969" y="5157192"/>
            <a:ext cx="8136904" cy="646331"/>
          </a:xfrm>
          <a:prstGeom prst="rect">
            <a:avLst/>
          </a:prstGeom>
          <a:noFill/>
        </p:spPr>
        <p:txBody>
          <a:bodyPr wrap="square" rtlCol="0">
            <a:spAutoFit/>
          </a:bodyPr>
          <a:lstStyle/>
          <a:p>
            <a:r>
              <a:rPr lang="en-NZ" b="1" dirty="0" smtClean="0"/>
              <a:t>Children were  encouraged to “tell on “ their parents or siblings  if they did or said anything against Stalin and the USSR.</a:t>
            </a:r>
            <a:endParaRPr lang="en-NZ" b="1" dirty="0"/>
          </a:p>
        </p:txBody>
      </p:sp>
      <p:sp>
        <p:nvSpPr>
          <p:cNvPr id="7" name="TextBox 6"/>
          <p:cNvSpPr txBox="1"/>
          <p:nvPr/>
        </p:nvSpPr>
        <p:spPr>
          <a:xfrm>
            <a:off x="683568" y="5949280"/>
            <a:ext cx="7200800" cy="369332"/>
          </a:xfrm>
          <a:prstGeom prst="rect">
            <a:avLst/>
          </a:prstGeom>
          <a:noFill/>
        </p:spPr>
        <p:txBody>
          <a:bodyPr wrap="square" rtlCol="0">
            <a:spAutoFit/>
          </a:bodyPr>
          <a:lstStyle/>
          <a:p>
            <a:r>
              <a:rPr lang="en-NZ" b="1" dirty="0" smtClean="0"/>
              <a:t>Divorce was  made easy to obtain</a:t>
            </a:r>
            <a:endParaRPr lang="en-NZ" b="1" dirty="0"/>
          </a:p>
        </p:txBody>
      </p:sp>
      <p:sp>
        <p:nvSpPr>
          <p:cNvPr id="8" name="TextBox 7"/>
          <p:cNvSpPr txBox="1"/>
          <p:nvPr/>
        </p:nvSpPr>
        <p:spPr>
          <a:xfrm>
            <a:off x="879234" y="1228110"/>
            <a:ext cx="5509012" cy="369332"/>
          </a:xfrm>
          <a:prstGeom prst="rect">
            <a:avLst/>
          </a:prstGeom>
          <a:noFill/>
        </p:spPr>
        <p:txBody>
          <a:bodyPr wrap="square" rtlCol="0">
            <a:spAutoFit/>
          </a:bodyPr>
          <a:lstStyle/>
          <a:p>
            <a:r>
              <a:rPr lang="en-NZ" b="1" dirty="0" smtClean="0"/>
              <a:t>In the late  1920’s  and early 1930’s</a:t>
            </a:r>
            <a:endParaRPr lang="en-NZ" b="1" dirty="0"/>
          </a:p>
        </p:txBody>
      </p:sp>
    </p:spTree>
    <p:extLst>
      <p:ext uri="{BB962C8B-B14F-4D97-AF65-F5344CB8AC3E}">
        <p14:creationId xmlns:p14="http://schemas.microsoft.com/office/powerpoint/2010/main" val="364487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CONTROLLED THE MEDIA</a:t>
            </a:r>
            <a:endParaRPr lang="en-NZ" b="1" dirty="0"/>
          </a:p>
        </p:txBody>
      </p:sp>
      <p:sp>
        <p:nvSpPr>
          <p:cNvPr id="3" name="Content Placeholder 2"/>
          <p:cNvSpPr>
            <a:spLocks noGrp="1"/>
          </p:cNvSpPr>
          <p:nvPr>
            <p:ph idx="1"/>
          </p:nvPr>
        </p:nvSpPr>
        <p:spPr>
          <a:xfrm>
            <a:off x="304800" y="1554162"/>
            <a:ext cx="8686800" cy="938734"/>
          </a:xfrm>
        </p:spPr>
        <p:txBody>
          <a:bodyPr>
            <a:noAutofit/>
          </a:bodyPr>
          <a:lstStyle/>
          <a:p>
            <a:pPr marL="0" indent="0">
              <a:buNone/>
            </a:pPr>
            <a:r>
              <a:rPr lang="en-NZ" sz="2000" b="1" dirty="0" smtClean="0"/>
              <a:t>Stalin &amp; the CPSU made sure it controlled all the important media in the USSR – newspapers, books, magazines, films, radio, posters. All were run by the State.</a:t>
            </a:r>
            <a:endParaRPr lang="en-NZ" sz="2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7444" y="2420888"/>
            <a:ext cx="2696539"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6372" y="2695272"/>
            <a:ext cx="2808312" cy="1323439"/>
          </a:xfrm>
          <a:prstGeom prst="rect">
            <a:avLst/>
          </a:prstGeom>
          <a:noFill/>
        </p:spPr>
        <p:txBody>
          <a:bodyPr wrap="square" rtlCol="0">
            <a:spAutoFit/>
          </a:bodyPr>
          <a:lstStyle/>
          <a:p>
            <a:r>
              <a:rPr lang="en-NZ" sz="2000" b="1" dirty="0" smtClean="0"/>
              <a:t>The main newspaper was called PRAVDA (Truth) and was run by the CPSU</a:t>
            </a:r>
            <a:endParaRPr lang="en-NZ" sz="2000" b="1" dirty="0"/>
          </a:p>
        </p:txBody>
      </p:sp>
      <p:sp>
        <p:nvSpPr>
          <p:cNvPr id="5" name="TextBox 4"/>
          <p:cNvSpPr txBox="1"/>
          <p:nvPr/>
        </p:nvSpPr>
        <p:spPr>
          <a:xfrm>
            <a:off x="6156176" y="2780928"/>
            <a:ext cx="2736304" cy="1631216"/>
          </a:xfrm>
          <a:prstGeom prst="rect">
            <a:avLst/>
          </a:prstGeom>
          <a:noFill/>
        </p:spPr>
        <p:txBody>
          <a:bodyPr wrap="square" rtlCol="0">
            <a:spAutoFit/>
          </a:bodyPr>
          <a:lstStyle/>
          <a:p>
            <a:r>
              <a:rPr lang="en-NZ" sz="2000" b="1" dirty="0" smtClean="0"/>
              <a:t>Access to media from outside the USSR was tightly controlled. Foreign radio stations were “jammed”.</a:t>
            </a:r>
            <a:endParaRPr lang="en-NZ" sz="2000" b="1" dirty="0"/>
          </a:p>
        </p:txBody>
      </p:sp>
      <p:sp>
        <p:nvSpPr>
          <p:cNvPr id="6" name="TextBox 5"/>
          <p:cNvSpPr txBox="1"/>
          <p:nvPr/>
        </p:nvSpPr>
        <p:spPr>
          <a:xfrm>
            <a:off x="611560" y="4797152"/>
            <a:ext cx="7992888" cy="707886"/>
          </a:xfrm>
          <a:prstGeom prst="rect">
            <a:avLst/>
          </a:prstGeom>
          <a:noFill/>
        </p:spPr>
        <p:txBody>
          <a:bodyPr wrap="square" rtlCol="0">
            <a:spAutoFit/>
          </a:bodyPr>
          <a:lstStyle/>
          <a:p>
            <a:r>
              <a:rPr lang="en-NZ" sz="2000" b="1" dirty="0" smtClean="0"/>
              <a:t>Censorship was tightened so that the people were only receiving the “Party Line”.  </a:t>
            </a:r>
            <a:endParaRPr lang="en-NZ" sz="2000" b="1" dirty="0"/>
          </a:p>
        </p:txBody>
      </p:sp>
      <p:sp>
        <p:nvSpPr>
          <p:cNvPr id="7" name="TextBox 6"/>
          <p:cNvSpPr txBox="1"/>
          <p:nvPr/>
        </p:nvSpPr>
        <p:spPr>
          <a:xfrm>
            <a:off x="611560" y="5877272"/>
            <a:ext cx="7848872" cy="707886"/>
          </a:xfrm>
          <a:prstGeom prst="rect">
            <a:avLst/>
          </a:prstGeom>
          <a:noFill/>
        </p:spPr>
        <p:txBody>
          <a:bodyPr wrap="square" rtlCol="0">
            <a:spAutoFit/>
          </a:bodyPr>
          <a:lstStyle/>
          <a:p>
            <a:r>
              <a:rPr lang="en-NZ" sz="2000" b="1" dirty="0" smtClean="0"/>
              <a:t>Images of Stalin were doctored to portray him as “bigger than life” and as a father to his people.</a:t>
            </a:r>
            <a:endParaRPr lang="en-NZ" sz="2000" b="1" dirty="0"/>
          </a:p>
        </p:txBody>
      </p:sp>
    </p:spTree>
    <p:extLst>
      <p:ext uri="{BB962C8B-B14F-4D97-AF65-F5344CB8AC3E}">
        <p14:creationId xmlns:p14="http://schemas.microsoft.com/office/powerpoint/2010/main" val="32968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CONTROLLED THE MILITARY</a:t>
            </a:r>
            <a:endParaRPr lang="en-NZ" b="1" dirty="0"/>
          </a:p>
        </p:txBody>
      </p:sp>
      <p:sp>
        <p:nvSpPr>
          <p:cNvPr id="3" name="Content Placeholder 2"/>
          <p:cNvSpPr>
            <a:spLocks noGrp="1"/>
          </p:cNvSpPr>
          <p:nvPr>
            <p:ph idx="1"/>
          </p:nvPr>
        </p:nvSpPr>
        <p:spPr>
          <a:xfrm>
            <a:off x="304800" y="1340768"/>
            <a:ext cx="8686800" cy="648073"/>
          </a:xfrm>
        </p:spPr>
        <p:txBody>
          <a:bodyPr>
            <a:normAutofit lnSpcReduction="10000"/>
          </a:bodyPr>
          <a:lstStyle/>
          <a:p>
            <a:pPr marL="0" indent="0">
              <a:buNone/>
            </a:pPr>
            <a:r>
              <a:rPr lang="en-NZ" sz="2000" b="1" dirty="0" smtClean="0"/>
              <a:t>The Red Army was set up in 1920. From the start ,the CPSU realised how important it was to keep control over the military.</a:t>
            </a:r>
            <a:endParaRPr lang="en-NZ"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368100"/>
            <a:ext cx="3138462" cy="214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3528" y="2368100"/>
            <a:ext cx="2448272" cy="2554545"/>
          </a:xfrm>
          <a:prstGeom prst="rect">
            <a:avLst/>
          </a:prstGeom>
          <a:noFill/>
        </p:spPr>
        <p:txBody>
          <a:bodyPr wrap="square" rtlCol="0">
            <a:spAutoFit/>
          </a:bodyPr>
          <a:lstStyle/>
          <a:p>
            <a:r>
              <a:rPr lang="en-NZ" sz="2000" b="1" dirty="0" smtClean="0"/>
              <a:t>Every unit in the Armed Forces had a Political Commissar ( representing the CPSU). The </a:t>
            </a:r>
            <a:r>
              <a:rPr lang="en-NZ" sz="2000" b="1" dirty="0" err="1" smtClean="0"/>
              <a:t>Commisar</a:t>
            </a:r>
            <a:r>
              <a:rPr lang="en-NZ" sz="2000" b="1" dirty="0" smtClean="0"/>
              <a:t> could overrule the military commander </a:t>
            </a:r>
            <a:r>
              <a:rPr lang="en-NZ" sz="2000" b="1" dirty="0"/>
              <a:t>.</a:t>
            </a:r>
          </a:p>
        </p:txBody>
      </p:sp>
      <p:sp>
        <p:nvSpPr>
          <p:cNvPr id="6" name="TextBox 5"/>
          <p:cNvSpPr txBox="1"/>
          <p:nvPr/>
        </p:nvSpPr>
        <p:spPr>
          <a:xfrm>
            <a:off x="6228184" y="2368100"/>
            <a:ext cx="2664296" cy="1631216"/>
          </a:xfrm>
          <a:prstGeom prst="rect">
            <a:avLst/>
          </a:prstGeom>
          <a:noFill/>
        </p:spPr>
        <p:txBody>
          <a:bodyPr wrap="square" rtlCol="0">
            <a:spAutoFit/>
          </a:bodyPr>
          <a:lstStyle/>
          <a:p>
            <a:r>
              <a:rPr lang="en-NZ" sz="2000" b="1" dirty="0" smtClean="0"/>
              <a:t>An effort was made to educate and indoctrinate the soldiers in CPSU beliefs.</a:t>
            </a:r>
            <a:endParaRPr lang="en-NZ" sz="2000" b="1" dirty="0"/>
          </a:p>
        </p:txBody>
      </p:sp>
      <p:sp>
        <p:nvSpPr>
          <p:cNvPr id="7" name="TextBox 6"/>
          <p:cNvSpPr txBox="1"/>
          <p:nvPr/>
        </p:nvSpPr>
        <p:spPr>
          <a:xfrm>
            <a:off x="539552" y="5229200"/>
            <a:ext cx="8280920" cy="707886"/>
          </a:xfrm>
          <a:prstGeom prst="rect">
            <a:avLst/>
          </a:prstGeom>
          <a:noFill/>
        </p:spPr>
        <p:txBody>
          <a:bodyPr wrap="square" rtlCol="0">
            <a:spAutoFit/>
          </a:bodyPr>
          <a:lstStyle/>
          <a:p>
            <a:r>
              <a:rPr lang="en-NZ" sz="2000" b="1" dirty="0" smtClean="0"/>
              <a:t>Stalin would have any senior officers removed who questioned his authority or he felt posed a threat .</a:t>
            </a:r>
            <a:endParaRPr lang="en-NZ" sz="2000" b="1" dirty="0"/>
          </a:p>
        </p:txBody>
      </p:sp>
    </p:spTree>
    <p:extLst>
      <p:ext uri="{BB962C8B-B14F-4D97-AF65-F5344CB8AC3E}">
        <p14:creationId xmlns:p14="http://schemas.microsoft.com/office/powerpoint/2010/main" val="388301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WEAKENED THE CHURCH</a:t>
            </a:r>
            <a:endParaRPr lang="en-NZ" b="1" dirty="0"/>
          </a:p>
        </p:txBody>
      </p:sp>
      <p:sp>
        <p:nvSpPr>
          <p:cNvPr id="3" name="Content Placeholder 2"/>
          <p:cNvSpPr>
            <a:spLocks noGrp="1"/>
          </p:cNvSpPr>
          <p:nvPr>
            <p:ph idx="1"/>
          </p:nvPr>
        </p:nvSpPr>
        <p:spPr>
          <a:xfrm>
            <a:off x="304800" y="1554163"/>
            <a:ext cx="8686800" cy="578694"/>
          </a:xfrm>
        </p:spPr>
        <p:txBody>
          <a:bodyPr>
            <a:normAutofit/>
          </a:bodyPr>
          <a:lstStyle/>
          <a:p>
            <a:pPr marL="0" indent="0">
              <a:buNone/>
            </a:pPr>
            <a:r>
              <a:rPr lang="en-NZ" sz="2000" b="1" dirty="0" smtClean="0"/>
              <a:t>LENIN SAID: “RELIGION  IS  THE  OPIUM  OF  THE  PEOPLE”</a:t>
            </a:r>
            <a:endParaRPr lang="en-NZ" sz="2000" b="1" dirty="0"/>
          </a:p>
        </p:txBody>
      </p:sp>
      <p:sp>
        <p:nvSpPr>
          <p:cNvPr id="4" name="TextBox 3"/>
          <p:cNvSpPr txBox="1"/>
          <p:nvPr/>
        </p:nvSpPr>
        <p:spPr>
          <a:xfrm>
            <a:off x="323528" y="2420888"/>
            <a:ext cx="2448272" cy="2862322"/>
          </a:xfrm>
          <a:prstGeom prst="rect">
            <a:avLst/>
          </a:prstGeom>
          <a:noFill/>
        </p:spPr>
        <p:txBody>
          <a:bodyPr wrap="square" rtlCol="0">
            <a:spAutoFit/>
          </a:bodyPr>
          <a:lstStyle/>
          <a:p>
            <a:r>
              <a:rPr lang="en-NZ" b="1" dirty="0" smtClean="0"/>
              <a:t>The vast majority of Soviet people were deeply religious and intensely loyal to the Russian Orthodox Church.  Stalin wanted to replace a belief in God and the Orthodox Church with worship of Stalin and the CPSU</a:t>
            </a:r>
            <a:endParaRPr lang="en-NZ" b="1" dirty="0"/>
          </a:p>
        </p:txBody>
      </p:sp>
      <p:sp>
        <p:nvSpPr>
          <p:cNvPr id="5" name="TextBox 4"/>
          <p:cNvSpPr txBox="1"/>
          <p:nvPr/>
        </p:nvSpPr>
        <p:spPr>
          <a:xfrm>
            <a:off x="5652120" y="2564904"/>
            <a:ext cx="3096344" cy="2862322"/>
          </a:xfrm>
          <a:prstGeom prst="rect">
            <a:avLst/>
          </a:prstGeom>
          <a:noFill/>
        </p:spPr>
        <p:txBody>
          <a:bodyPr wrap="square" rtlCol="0">
            <a:spAutoFit/>
          </a:bodyPr>
          <a:lstStyle/>
          <a:p>
            <a:r>
              <a:rPr lang="en-NZ" b="1" dirty="0" smtClean="0"/>
              <a:t>Although freedom  of religion was officially allowed, many steps were taken after the late 1920’s to crush religion in the USSR. </a:t>
            </a:r>
            <a:r>
              <a:rPr lang="en-NZ" b="1" dirty="0" err="1" smtClean="0"/>
              <a:t>Eg</a:t>
            </a:r>
            <a:endParaRPr lang="en-NZ" b="1" dirty="0" smtClean="0"/>
          </a:p>
          <a:p>
            <a:r>
              <a:rPr lang="en-NZ" b="1" dirty="0" smtClean="0"/>
              <a:t>Over 50,000 Churches closed</a:t>
            </a:r>
          </a:p>
          <a:p>
            <a:r>
              <a:rPr lang="en-NZ" b="1" dirty="0" smtClean="0"/>
              <a:t>Church land confiscated</a:t>
            </a:r>
          </a:p>
          <a:p>
            <a:r>
              <a:rPr lang="en-NZ" b="1" dirty="0" smtClean="0"/>
              <a:t>Many priests arrested, some executed.</a:t>
            </a:r>
          </a:p>
          <a:p>
            <a:endParaRPr lang="en-NZ" b="1" dirty="0"/>
          </a:p>
        </p:txBody>
      </p:sp>
      <p:pic>
        <p:nvPicPr>
          <p:cNvPr id="1026" name="Picture 2" descr="http://upload.wikimedia.org/wikipedia/commons/thumb/9/99/43_church1.jpg/220px-43_church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2427784"/>
            <a:ext cx="2095500" cy="28194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7544" y="5733256"/>
            <a:ext cx="8280920" cy="369332"/>
          </a:xfrm>
          <a:prstGeom prst="rect">
            <a:avLst/>
          </a:prstGeom>
          <a:noFill/>
        </p:spPr>
        <p:txBody>
          <a:bodyPr wrap="square" rtlCol="0">
            <a:spAutoFit/>
          </a:bodyPr>
          <a:lstStyle/>
          <a:p>
            <a:r>
              <a:rPr lang="en-NZ" b="1" dirty="0" smtClean="0"/>
              <a:t>People were discouraged from attending Church. </a:t>
            </a:r>
            <a:r>
              <a:rPr lang="en-NZ" b="1" dirty="0" err="1" smtClean="0"/>
              <a:t>Eg</a:t>
            </a:r>
            <a:r>
              <a:rPr lang="en-NZ" b="1" dirty="0" smtClean="0"/>
              <a:t> lost place on housing list</a:t>
            </a:r>
            <a:endParaRPr lang="en-NZ" b="1" dirty="0"/>
          </a:p>
        </p:txBody>
      </p:sp>
    </p:spTree>
    <p:extLst>
      <p:ext uri="{BB962C8B-B14F-4D97-AF65-F5344CB8AC3E}">
        <p14:creationId xmlns:p14="http://schemas.microsoft.com/office/powerpoint/2010/main" val="76375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USED THE SECRET POLICE</a:t>
            </a:r>
            <a:endParaRPr lang="en-NZ" b="1" dirty="0"/>
          </a:p>
        </p:txBody>
      </p:sp>
      <p:sp>
        <p:nvSpPr>
          <p:cNvPr id="4" name="TextBox 3"/>
          <p:cNvSpPr txBox="1"/>
          <p:nvPr/>
        </p:nvSpPr>
        <p:spPr>
          <a:xfrm>
            <a:off x="539552" y="1628800"/>
            <a:ext cx="8064896" cy="1015663"/>
          </a:xfrm>
          <a:prstGeom prst="rect">
            <a:avLst/>
          </a:prstGeom>
          <a:noFill/>
        </p:spPr>
        <p:txBody>
          <a:bodyPr wrap="square" rtlCol="0">
            <a:spAutoFit/>
          </a:bodyPr>
          <a:lstStyle/>
          <a:p>
            <a:r>
              <a:rPr lang="en-NZ" sz="2000" b="1" dirty="0" smtClean="0"/>
              <a:t>The Secret Police had been a feature of Life in Russia since the 19</a:t>
            </a:r>
            <a:r>
              <a:rPr lang="en-NZ" sz="2000" b="1" baseline="30000" dirty="0" smtClean="0"/>
              <a:t>th</a:t>
            </a:r>
            <a:r>
              <a:rPr lang="en-NZ" sz="2000" b="1" dirty="0" smtClean="0"/>
              <a:t> C. Under the Communists they were known successively as the </a:t>
            </a:r>
            <a:r>
              <a:rPr lang="en-NZ" sz="2000" b="1" dirty="0" err="1" smtClean="0"/>
              <a:t>Cheka</a:t>
            </a:r>
            <a:r>
              <a:rPr lang="en-NZ" sz="2000" b="1" dirty="0" smtClean="0"/>
              <a:t>, OGPU, NKVD, &amp; KGB.</a:t>
            </a:r>
            <a:endParaRPr lang="en-NZ" sz="2000" b="1" dirty="0"/>
          </a:p>
        </p:txBody>
      </p:sp>
      <p:sp>
        <p:nvSpPr>
          <p:cNvPr id="6" name="TextBox 5"/>
          <p:cNvSpPr txBox="1"/>
          <p:nvPr/>
        </p:nvSpPr>
        <p:spPr>
          <a:xfrm>
            <a:off x="539552" y="2852936"/>
            <a:ext cx="4320480" cy="1631216"/>
          </a:xfrm>
          <a:prstGeom prst="rect">
            <a:avLst/>
          </a:prstGeom>
          <a:noFill/>
        </p:spPr>
        <p:txBody>
          <a:bodyPr wrap="square" rtlCol="0">
            <a:spAutoFit/>
          </a:bodyPr>
          <a:lstStyle/>
          <a:p>
            <a:r>
              <a:rPr lang="en-NZ" sz="2000" b="1" dirty="0" smtClean="0"/>
              <a:t>The main roles of the Secret Police was to gain information on and rid the USSR of “enemies of the people.” These enemies could be internal or external.</a:t>
            </a:r>
            <a:endParaRPr lang="en-NZ" sz="2000" b="1" dirty="0"/>
          </a:p>
        </p:txBody>
      </p:sp>
      <p:sp>
        <p:nvSpPr>
          <p:cNvPr id="7" name="TextBox 6"/>
          <p:cNvSpPr txBox="1"/>
          <p:nvPr/>
        </p:nvSpPr>
        <p:spPr>
          <a:xfrm>
            <a:off x="579893" y="4731241"/>
            <a:ext cx="7920880" cy="707886"/>
          </a:xfrm>
          <a:prstGeom prst="rect">
            <a:avLst/>
          </a:prstGeom>
          <a:noFill/>
        </p:spPr>
        <p:txBody>
          <a:bodyPr wrap="square" rtlCol="0">
            <a:spAutoFit/>
          </a:bodyPr>
          <a:lstStyle/>
          <a:p>
            <a:r>
              <a:rPr lang="en-NZ" sz="2000" b="1" dirty="0" smtClean="0"/>
              <a:t>The methods used included setting up and running labour camps (</a:t>
            </a:r>
            <a:r>
              <a:rPr lang="en-NZ" sz="2000" b="1" u="sng" dirty="0" smtClean="0"/>
              <a:t>gulags)</a:t>
            </a:r>
            <a:r>
              <a:rPr lang="en-NZ" sz="2000" b="1" dirty="0" smtClean="0"/>
              <a:t> throughout the USSR, paying informants, “</a:t>
            </a:r>
            <a:r>
              <a:rPr lang="en-NZ" sz="2000" b="1" dirty="0" err="1" smtClean="0"/>
              <a:t>buggimg</a:t>
            </a:r>
            <a:r>
              <a:rPr lang="en-NZ" sz="2000" b="1" dirty="0" smtClean="0"/>
              <a:t>”,torture.</a:t>
            </a:r>
            <a:endParaRPr lang="en-NZ" sz="2000" b="1" dirty="0"/>
          </a:p>
        </p:txBody>
      </p:sp>
      <p:sp>
        <p:nvSpPr>
          <p:cNvPr id="8" name="TextBox 7"/>
          <p:cNvSpPr txBox="1"/>
          <p:nvPr/>
        </p:nvSpPr>
        <p:spPr>
          <a:xfrm>
            <a:off x="683568" y="5805264"/>
            <a:ext cx="7920880" cy="400110"/>
          </a:xfrm>
          <a:prstGeom prst="rect">
            <a:avLst/>
          </a:prstGeom>
          <a:noFill/>
        </p:spPr>
        <p:txBody>
          <a:bodyPr wrap="square" rtlCol="0">
            <a:spAutoFit/>
          </a:bodyPr>
          <a:lstStyle/>
          <a:p>
            <a:r>
              <a:rPr lang="en-NZ" sz="2000" b="1" dirty="0" smtClean="0"/>
              <a:t>The secret police was greatly feared by most Soviet citizens.</a:t>
            </a:r>
            <a:endParaRPr lang="en-NZ" sz="2000" b="1" dirty="0"/>
          </a:p>
        </p:txBody>
      </p:sp>
      <p:pic>
        <p:nvPicPr>
          <p:cNvPr id="2050" name="Picture 2" descr="http://t3.gstatic.com/images?q=tbn:ANd9GcTtIA3S7q9qye0lUf00j6uPCRIJlDt9UKjSWgoCAVlvPw_J0uCov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4806" y="2492896"/>
            <a:ext cx="3183577" cy="213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16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CONTROL OF EDUCATION</a:t>
            </a:r>
            <a:endParaRPr lang="en-NZ" b="1" dirty="0"/>
          </a:p>
        </p:txBody>
      </p:sp>
      <p:sp>
        <p:nvSpPr>
          <p:cNvPr id="3" name="Content Placeholder 2"/>
          <p:cNvSpPr>
            <a:spLocks noGrp="1"/>
          </p:cNvSpPr>
          <p:nvPr>
            <p:ph idx="1"/>
          </p:nvPr>
        </p:nvSpPr>
        <p:spPr>
          <a:xfrm rot="10800000" flipV="1">
            <a:off x="304800" y="1196752"/>
            <a:ext cx="8686800" cy="648071"/>
          </a:xfrm>
        </p:spPr>
        <p:txBody>
          <a:bodyPr>
            <a:normAutofit lnSpcReduction="10000"/>
          </a:bodyPr>
          <a:lstStyle/>
          <a:p>
            <a:pPr marL="0" indent="0">
              <a:buNone/>
            </a:pPr>
            <a:r>
              <a:rPr lang="en-NZ" sz="2000" b="1" dirty="0" smtClean="0"/>
              <a:t>By controlling education, from pre-school </a:t>
            </a:r>
            <a:r>
              <a:rPr lang="en-NZ" sz="2000" b="1" dirty="0" err="1" smtClean="0"/>
              <a:t>creches</a:t>
            </a:r>
            <a:r>
              <a:rPr lang="en-NZ" sz="2000" b="1" dirty="0" smtClean="0"/>
              <a:t> through to universities, Stalin and the CPSU were able to control what people grew up thinking &amp; believing</a:t>
            </a:r>
            <a:endParaRPr lang="en-NZ" sz="2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892097"/>
            <a:ext cx="4248839"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2132856"/>
            <a:ext cx="2232248" cy="1754326"/>
          </a:xfrm>
          <a:prstGeom prst="rect">
            <a:avLst/>
          </a:prstGeom>
          <a:noFill/>
        </p:spPr>
        <p:txBody>
          <a:bodyPr wrap="square" rtlCol="0">
            <a:spAutoFit/>
          </a:bodyPr>
          <a:lstStyle/>
          <a:p>
            <a:r>
              <a:rPr lang="en-NZ" b="1" dirty="0" smtClean="0"/>
              <a:t>All education was free and compulsory. This resulted in the USSR having one of the world’s highest rates of literacy.</a:t>
            </a:r>
            <a:endParaRPr lang="en-NZ" b="1" dirty="0"/>
          </a:p>
        </p:txBody>
      </p:sp>
      <p:sp>
        <p:nvSpPr>
          <p:cNvPr id="5" name="TextBox 4"/>
          <p:cNvSpPr txBox="1"/>
          <p:nvPr/>
        </p:nvSpPr>
        <p:spPr>
          <a:xfrm>
            <a:off x="6876256" y="2348880"/>
            <a:ext cx="2267744" cy="1200329"/>
          </a:xfrm>
          <a:prstGeom prst="rect">
            <a:avLst/>
          </a:prstGeom>
          <a:noFill/>
        </p:spPr>
        <p:txBody>
          <a:bodyPr wrap="square" rtlCol="0">
            <a:spAutoFit/>
          </a:bodyPr>
          <a:lstStyle/>
          <a:p>
            <a:r>
              <a:rPr lang="en-NZ" b="1" dirty="0" smtClean="0"/>
              <a:t>The curriculum was tightly controlled to ensure loyalty to Stalin and the CPSU</a:t>
            </a:r>
            <a:endParaRPr lang="en-NZ" b="1" dirty="0"/>
          </a:p>
        </p:txBody>
      </p:sp>
      <p:sp>
        <p:nvSpPr>
          <p:cNvPr id="6" name="TextBox 5"/>
          <p:cNvSpPr txBox="1"/>
          <p:nvPr/>
        </p:nvSpPr>
        <p:spPr>
          <a:xfrm>
            <a:off x="251520" y="5445224"/>
            <a:ext cx="8352928" cy="646331"/>
          </a:xfrm>
          <a:prstGeom prst="rect">
            <a:avLst/>
          </a:prstGeom>
          <a:noFill/>
        </p:spPr>
        <p:txBody>
          <a:bodyPr wrap="square" rtlCol="0">
            <a:spAutoFit/>
          </a:bodyPr>
          <a:lstStyle/>
          <a:p>
            <a:r>
              <a:rPr lang="en-NZ" b="1" dirty="0" smtClean="0"/>
              <a:t>Teachers had to follow the set curriculum and show support for Stalin and the CPSU. Common texts were produced for all schools to use.</a:t>
            </a:r>
            <a:endParaRPr lang="en-NZ" b="1" dirty="0"/>
          </a:p>
        </p:txBody>
      </p:sp>
    </p:spTree>
    <p:extLst>
      <p:ext uri="{BB962C8B-B14F-4D97-AF65-F5344CB8AC3E}">
        <p14:creationId xmlns:p14="http://schemas.microsoft.com/office/powerpoint/2010/main" val="9408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ORGANISED THE KOMSOMOL</a:t>
            </a:r>
            <a:endParaRPr lang="en-NZ" b="1" dirty="0"/>
          </a:p>
        </p:txBody>
      </p:sp>
      <p:sp>
        <p:nvSpPr>
          <p:cNvPr id="3" name="Content Placeholder 2"/>
          <p:cNvSpPr>
            <a:spLocks noGrp="1"/>
          </p:cNvSpPr>
          <p:nvPr>
            <p:ph idx="1"/>
          </p:nvPr>
        </p:nvSpPr>
        <p:spPr>
          <a:xfrm>
            <a:off x="304800" y="1340768"/>
            <a:ext cx="8686800" cy="936105"/>
          </a:xfrm>
        </p:spPr>
        <p:txBody>
          <a:bodyPr>
            <a:normAutofit/>
          </a:bodyPr>
          <a:lstStyle/>
          <a:p>
            <a:pPr marL="0" indent="0">
              <a:buNone/>
            </a:pPr>
            <a:r>
              <a:rPr lang="en-NZ" sz="2000" b="1" dirty="0" smtClean="0"/>
              <a:t>Communist youth organisation – a bit like a political boy scout/girl guide organisation.</a:t>
            </a:r>
            <a:endParaRPr lang="en-NZ"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4829" y="1988840"/>
            <a:ext cx="3636847" cy="27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2486437"/>
            <a:ext cx="2376264" cy="1200329"/>
          </a:xfrm>
          <a:prstGeom prst="rect">
            <a:avLst/>
          </a:prstGeom>
          <a:noFill/>
        </p:spPr>
        <p:txBody>
          <a:bodyPr wrap="square" rtlCol="0">
            <a:spAutoFit/>
          </a:bodyPr>
          <a:lstStyle/>
          <a:p>
            <a:r>
              <a:rPr lang="en-NZ" b="1" dirty="0" smtClean="0"/>
              <a:t>For young people 14 – 28. Not compulsory but young people were encouraged to join.</a:t>
            </a:r>
            <a:endParaRPr lang="en-NZ" b="1" dirty="0"/>
          </a:p>
        </p:txBody>
      </p:sp>
      <p:sp>
        <p:nvSpPr>
          <p:cNvPr id="5" name="TextBox 4"/>
          <p:cNvSpPr txBox="1"/>
          <p:nvPr/>
        </p:nvSpPr>
        <p:spPr>
          <a:xfrm>
            <a:off x="6516216" y="2636912"/>
            <a:ext cx="2520280" cy="923330"/>
          </a:xfrm>
          <a:prstGeom prst="rect">
            <a:avLst/>
          </a:prstGeom>
          <a:noFill/>
        </p:spPr>
        <p:txBody>
          <a:bodyPr wrap="square" rtlCol="0">
            <a:spAutoFit/>
          </a:bodyPr>
          <a:lstStyle/>
          <a:p>
            <a:r>
              <a:rPr lang="en-NZ" b="1" dirty="0" smtClean="0"/>
              <a:t>The main aim was to teach communist values to the young.</a:t>
            </a:r>
            <a:endParaRPr lang="en-NZ" b="1" dirty="0"/>
          </a:p>
        </p:txBody>
      </p:sp>
      <p:sp>
        <p:nvSpPr>
          <p:cNvPr id="6" name="TextBox 5"/>
          <p:cNvSpPr txBox="1"/>
          <p:nvPr/>
        </p:nvSpPr>
        <p:spPr>
          <a:xfrm>
            <a:off x="611560" y="4942909"/>
            <a:ext cx="8136904" cy="646331"/>
          </a:xfrm>
          <a:prstGeom prst="rect">
            <a:avLst/>
          </a:prstGeom>
          <a:noFill/>
        </p:spPr>
        <p:txBody>
          <a:bodyPr wrap="square" rtlCol="0">
            <a:spAutoFit/>
          </a:bodyPr>
          <a:lstStyle/>
          <a:p>
            <a:r>
              <a:rPr lang="en-NZ" b="1" dirty="0" smtClean="0"/>
              <a:t>Smoking, drinking , religion, individuality was seen as hooliganism. Tended to show great loyalty to Stalin. </a:t>
            </a:r>
            <a:endParaRPr lang="en-NZ" b="1" dirty="0"/>
          </a:p>
        </p:txBody>
      </p:sp>
      <p:sp>
        <p:nvSpPr>
          <p:cNvPr id="7" name="TextBox 6"/>
          <p:cNvSpPr txBox="1"/>
          <p:nvPr/>
        </p:nvSpPr>
        <p:spPr>
          <a:xfrm>
            <a:off x="611560" y="5752636"/>
            <a:ext cx="7992888" cy="369332"/>
          </a:xfrm>
          <a:prstGeom prst="rect">
            <a:avLst/>
          </a:prstGeom>
          <a:noFill/>
        </p:spPr>
        <p:txBody>
          <a:bodyPr wrap="square" rtlCol="0">
            <a:spAutoFit/>
          </a:bodyPr>
          <a:lstStyle/>
          <a:p>
            <a:r>
              <a:rPr lang="en-NZ" b="1" dirty="0" smtClean="0"/>
              <a:t>Summer camps, more likely to get a place at University.</a:t>
            </a:r>
            <a:endParaRPr lang="en-NZ" b="1" dirty="0"/>
          </a:p>
        </p:txBody>
      </p:sp>
    </p:spTree>
    <p:extLst>
      <p:ext uri="{BB962C8B-B14F-4D97-AF65-F5344CB8AC3E}">
        <p14:creationId xmlns:p14="http://schemas.microsoft.com/office/powerpoint/2010/main" val="137584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599</TotalTime>
  <Words>708</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PowerPoint Presentation</vt:lpstr>
      <vt:lpstr>WEAKENED THE FAMILY</vt:lpstr>
      <vt:lpstr>CONTROLLED THE MEDIA</vt:lpstr>
      <vt:lpstr>CONTROLLED THE MILITARY</vt:lpstr>
      <vt:lpstr>WEAKENED THE CHURCH</vt:lpstr>
      <vt:lpstr>USED THE SECRET POLICE</vt:lpstr>
      <vt:lpstr>CONTROL OF EDUCATION</vt:lpstr>
      <vt:lpstr>ORGANISED THE KOMSOMOL</vt:lpstr>
    </vt:vector>
  </TitlesOfParts>
  <Company>Cambridge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11</cp:revision>
  <dcterms:created xsi:type="dcterms:W3CDTF">2012-04-19T03:16:54Z</dcterms:created>
  <dcterms:modified xsi:type="dcterms:W3CDTF">2012-05-22T09:39:16Z</dcterms:modified>
</cp:coreProperties>
</file>